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6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09"/>
    <p:restoredTop sz="94648"/>
  </p:normalViewPr>
  <p:slideViewPr>
    <p:cSldViewPr snapToGrid="0" snapToObjects="1">
      <p:cViewPr varScale="1">
        <p:scale>
          <a:sx n="92" d="100"/>
          <a:sy n="92" d="100"/>
        </p:scale>
        <p:origin x="176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B905-5D82-F243-ABA5-BB32A0A0E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71CDA7-11DF-814C-9F48-B5521CF48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C7F10-88B3-ED4B-82A5-0436FE2BE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8307D-E24C-564C-B330-7028FADDA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A281C-E5A5-7049-B582-FED5CA40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69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11EBD-D91A-DB4B-931D-6A0FE25F1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16B05-A959-244C-BA72-E3599B7B5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B56E5-3851-3D49-B102-0BC5AED54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428C-221A-2B4F-AB03-BA368BB9D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5E770-66E0-0041-9AF6-1BA824B06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16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C568AF-0CB6-7F42-B000-D896310866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E1BB7D-F872-7341-A7D8-556B730835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0D297-3359-5444-90B0-BB73316FA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E7814-71FD-DC47-B844-FCDF00816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0EEE6-7EFF-DD4C-8565-F0B8AB30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15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79913-2EF6-1047-8CDC-1EDF756E5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FACB0-E504-BA40-95CF-BA3C28E75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EDDEA-09E2-CC47-A250-AB61D95C3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4C158-173E-5949-B8CB-C333ADE88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7D8E4-886C-8046-A545-50A9D8777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78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FEC6-B6D2-DE44-BD0B-AD4A2677A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EC714-5415-FE4F-B14C-178E99610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C54EB-7C2D-F843-AC38-5BA8A9FBF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AABE0-9B57-E347-B759-F9DA045A6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13970-BE72-F24D-8465-6651A0AB6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98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1BECE-E7AD-1049-9463-0319A9FA2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3CEC3-3742-1D46-8945-5DBCAC485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36429-F24C-C14C-B2D4-26A3084FCD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7C2F3-5252-E14E-8432-A3A57C8C8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67CA17-20ED-4847-8420-0FED5013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F9A6F-0BDE-9941-A3C0-8521B757C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37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FC414-C6A5-384F-A586-5FD5DEB95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5457A-B5E4-1D4C-BA80-1D0589263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DD6F50-EA48-FA4A-A9C7-CB41D4E801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BDEABB-3EC9-4E4D-A291-DE383D2A63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EB196B-7272-FC44-977F-2F218CE3FF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D5C9F7-5AA8-1B4A-97EC-F6BC663B7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EC3F29-E529-9843-B427-C7B3EBF2F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48D9CF-83DC-A448-BEF7-ECD3D6245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8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EA9C8-1876-7C45-AF31-AA55F9554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0FD913-965D-1648-9175-6D96F74E1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07C83E-4066-D14A-B715-E90708427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4603C6-6C2A-F343-8990-29897E985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38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BD20A4-1279-CC47-9182-58D506A0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C2B671-5924-174F-B352-F33FE572A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F2B6E6-3B97-7D4A-B9DD-816B7FEF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11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4EC0-A846-B046-BEE0-3DF24B9AF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1E62C-D616-5347-896C-E99FD5E7B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33797-3229-A341-A56E-5D49658E8F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F1E26D-C9BC-1346-B2DF-8C1B64F5C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F43086-F3D6-054A-883C-D8C539C3C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13219-8689-4B4E-8718-009B01ACC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744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DEB1E-D91D-5246-8E57-2AF503F08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F0EE1A-A641-334C-B491-1CA924AAD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A500D3-F33C-0342-AFF2-510390B6D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621FA-0C0D-A743-8C0C-03E6FC26D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E52DF-9A6F-324F-A0C2-D9EDBCCB7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778D4-16B3-7540-87F2-9079D6E0C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63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trellis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A8E5E3-29BA-684A-A9E3-9BCEBEAF0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15F6D-7C0D-9D49-A084-C3043D9E9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E0EF5-3167-B84A-BBAA-5B147ED1D7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4D367-AEAC-AF4D-B451-AE69767AA639}" type="datetimeFigureOut">
              <a:rPr lang="en-US" smtClean="0"/>
              <a:t>5/16/18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FDAD0-4D46-B04B-9AE0-7BE92B25FE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B407F2-ED19-314A-914D-F8BBAA08CF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60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C0FBF-D582-784D-9195-C163AD9FBC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Instacart Data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DA7934-E0D0-CD4D-9F87-007D7F2132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Nathan Zhang</a:t>
            </a:r>
          </a:p>
          <a:p>
            <a:r>
              <a:rPr lang="en-US" dirty="0"/>
              <a:t>May 2018</a:t>
            </a:r>
          </a:p>
        </p:txBody>
      </p:sp>
    </p:spTree>
    <p:extLst>
      <p:ext uri="{BB962C8B-B14F-4D97-AF65-F5344CB8AC3E}">
        <p14:creationId xmlns:p14="http://schemas.microsoft.com/office/powerpoint/2010/main" val="3511784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62BF-AE13-2149-A334-635511E69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Reported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4D637-9839-A746-B6BA-6A3B99E3D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6831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Certain days get more reported issues</a:t>
            </a:r>
          </a:p>
          <a:p>
            <a:pPr lvl="1"/>
            <a:r>
              <a:rPr lang="en-US" dirty="0"/>
              <a:t>In SF, more issues are reported on Wed and Sun </a:t>
            </a:r>
          </a:p>
          <a:p>
            <a:pPr lvl="1"/>
            <a:r>
              <a:rPr lang="en-US" dirty="0"/>
              <a:t>In NY, more issues reported on Mon, Wed, and Sun</a:t>
            </a:r>
          </a:p>
          <a:p>
            <a:r>
              <a:rPr lang="en-US" dirty="0"/>
              <a:t>The higher amount of reported issues are possibly associated with specific shoppers</a:t>
            </a:r>
          </a:p>
          <a:p>
            <a:r>
              <a:rPr lang="en-US" dirty="0"/>
              <a:t>Need more detail about these shifts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D3274E9-AD39-CD43-91CE-353AA42579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25147"/>
              </p:ext>
            </p:extLst>
          </p:nvPr>
        </p:nvGraphicFramePr>
        <p:xfrm>
          <a:off x="6515100" y="812007"/>
          <a:ext cx="4268514" cy="1892300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1066100">
                  <a:extLst>
                    <a:ext uri="{9D8B030D-6E8A-4147-A177-3AD203B41FA5}">
                      <a16:colId xmlns:a16="http://schemas.microsoft.com/office/drawing/2014/main" val="2839213640"/>
                    </a:ext>
                  </a:extLst>
                </a:gridCol>
                <a:gridCol w="828132">
                  <a:extLst>
                    <a:ext uri="{9D8B030D-6E8A-4147-A177-3AD203B41FA5}">
                      <a16:colId xmlns:a16="http://schemas.microsoft.com/office/drawing/2014/main" val="1417564848"/>
                    </a:ext>
                  </a:extLst>
                </a:gridCol>
                <a:gridCol w="850342">
                  <a:extLst>
                    <a:ext uri="{9D8B030D-6E8A-4147-A177-3AD203B41FA5}">
                      <a16:colId xmlns:a16="http://schemas.microsoft.com/office/drawing/2014/main" val="2670914519"/>
                    </a:ext>
                  </a:extLst>
                </a:gridCol>
                <a:gridCol w="1523940">
                  <a:extLst>
                    <a:ext uri="{9D8B030D-6E8A-4147-A177-3AD203B41FA5}">
                      <a16:colId xmlns:a16="http://schemas.microsoft.com/office/drawing/2014/main" val="3602998233"/>
                    </a:ext>
                  </a:extLst>
                </a:gridCol>
              </a:tblGrid>
              <a:tr h="2667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San Francisco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77421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Day of week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# Issue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# Deliveries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% of orders with issues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276036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1062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68643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261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Wednesday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730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12%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41461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Thursday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86874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25340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600441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176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13%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438525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88F86E2-FD68-544D-B4DF-383A72AF32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226894"/>
              </p:ext>
            </p:extLst>
          </p:nvPr>
        </p:nvGraphicFramePr>
        <p:xfrm>
          <a:off x="6515100" y="2738246"/>
          <a:ext cx="4268514" cy="189230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1066100">
                  <a:extLst>
                    <a:ext uri="{9D8B030D-6E8A-4147-A177-3AD203B41FA5}">
                      <a16:colId xmlns:a16="http://schemas.microsoft.com/office/drawing/2014/main" val="1783765484"/>
                    </a:ext>
                  </a:extLst>
                </a:gridCol>
                <a:gridCol w="828132">
                  <a:extLst>
                    <a:ext uri="{9D8B030D-6E8A-4147-A177-3AD203B41FA5}">
                      <a16:colId xmlns:a16="http://schemas.microsoft.com/office/drawing/2014/main" val="3224771908"/>
                    </a:ext>
                  </a:extLst>
                </a:gridCol>
                <a:gridCol w="850342">
                  <a:extLst>
                    <a:ext uri="{9D8B030D-6E8A-4147-A177-3AD203B41FA5}">
                      <a16:colId xmlns:a16="http://schemas.microsoft.com/office/drawing/2014/main" val="3305066107"/>
                    </a:ext>
                  </a:extLst>
                </a:gridCol>
                <a:gridCol w="1523940">
                  <a:extLst>
                    <a:ext uri="{9D8B030D-6E8A-4147-A177-3AD203B41FA5}">
                      <a16:colId xmlns:a16="http://schemas.microsoft.com/office/drawing/2014/main" val="369100353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Chicago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647044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Day of week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# Issue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# Deliveries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of orders with issues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390362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995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57548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825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63304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Wednesday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091562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Thursday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722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44418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877909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032738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5%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65153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F8156B4-14A3-BA4E-8B8B-D3008ABED4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279447"/>
              </p:ext>
            </p:extLst>
          </p:nvPr>
        </p:nvGraphicFramePr>
        <p:xfrm>
          <a:off x="6515100" y="4664485"/>
          <a:ext cx="4279024" cy="189230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066100">
                  <a:extLst>
                    <a:ext uri="{9D8B030D-6E8A-4147-A177-3AD203B41FA5}">
                      <a16:colId xmlns:a16="http://schemas.microsoft.com/office/drawing/2014/main" val="151814012"/>
                    </a:ext>
                  </a:extLst>
                </a:gridCol>
                <a:gridCol w="828132">
                  <a:extLst>
                    <a:ext uri="{9D8B030D-6E8A-4147-A177-3AD203B41FA5}">
                      <a16:colId xmlns:a16="http://schemas.microsoft.com/office/drawing/2014/main" val="3610098016"/>
                    </a:ext>
                  </a:extLst>
                </a:gridCol>
                <a:gridCol w="850342">
                  <a:extLst>
                    <a:ext uri="{9D8B030D-6E8A-4147-A177-3AD203B41FA5}">
                      <a16:colId xmlns:a16="http://schemas.microsoft.com/office/drawing/2014/main" val="371644650"/>
                    </a:ext>
                  </a:extLst>
                </a:gridCol>
                <a:gridCol w="1534450">
                  <a:extLst>
                    <a:ext uri="{9D8B030D-6E8A-4147-A177-3AD203B41FA5}">
                      <a16:colId xmlns:a16="http://schemas.microsoft.com/office/drawing/2014/main" val="2834289105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New York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218790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Day of week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# Issue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# Deliveries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% of orders with issues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23077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14%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64418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7217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Wednesday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11%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84861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Thursday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66521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184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043579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187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66143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11%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9973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6976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C2B11-7EE3-2149-9659-D4EADF3A8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CAF35-946C-E344-BDE5-5329B7FE3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In general</a:t>
            </a:r>
          </a:p>
          <a:p>
            <a:pPr lvl="1"/>
            <a:r>
              <a:rPr lang="en-US" dirty="0"/>
              <a:t>Improve on late deliveries after 11pm</a:t>
            </a:r>
          </a:p>
          <a:p>
            <a:pPr lvl="1"/>
            <a:r>
              <a:rPr lang="en-US" dirty="0"/>
              <a:t>Extra attention to item replacement, which likely cause negative customer experience</a:t>
            </a:r>
          </a:p>
          <a:p>
            <a:r>
              <a:rPr lang="en-US" dirty="0"/>
              <a:t>San Francisco</a:t>
            </a:r>
          </a:p>
          <a:p>
            <a:pPr lvl="1"/>
            <a:r>
              <a:rPr lang="en-US" dirty="0"/>
              <a:t>Investigate the frequently reported issues on Wed &amp; Sun shifts </a:t>
            </a:r>
          </a:p>
          <a:p>
            <a:pPr lvl="1"/>
            <a:r>
              <a:rPr lang="en-US" dirty="0"/>
              <a:t>Poor services: arrange customer service trainings</a:t>
            </a:r>
          </a:p>
          <a:p>
            <a:pPr lvl="1"/>
            <a:r>
              <a:rPr lang="en-US" dirty="0"/>
              <a:t>Wrong item: remind shoppers to double check prior to leaving grocery store</a:t>
            </a:r>
          </a:p>
          <a:p>
            <a:r>
              <a:rPr lang="en-US" dirty="0"/>
              <a:t>New York</a:t>
            </a:r>
          </a:p>
          <a:p>
            <a:pPr lvl="1"/>
            <a:r>
              <a:rPr lang="en-US" dirty="0"/>
              <a:t>Investigate the frequently reported issues on Mon, Wed, &amp; Sun shifts</a:t>
            </a:r>
          </a:p>
          <a:p>
            <a:pPr lvl="1"/>
            <a:r>
              <a:rPr lang="en-US" dirty="0"/>
              <a:t>Poor services: arrange customer service trainings</a:t>
            </a:r>
          </a:p>
          <a:p>
            <a:pPr lvl="1"/>
            <a:r>
              <a:rPr lang="en-US" dirty="0"/>
              <a:t>Item damage: encourage shoppers to </a:t>
            </a:r>
            <a:r>
              <a:rPr lang="en-US" altLang="zh-CN" dirty="0"/>
              <a:t>better pack</a:t>
            </a:r>
            <a:r>
              <a:rPr lang="en-US" dirty="0"/>
              <a:t> and carry items, and check item conditions before delivering</a:t>
            </a:r>
          </a:p>
          <a:p>
            <a:r>
              <a:rPr lang="en-US" dirty="0"/>
              <a:t>Chicago</a:t>
            </a:r>
          </a:p>
          <a:p>
            <a:pPr lvl="1"/>
            <a:r>
              <a:rPr lang="en-US" dirty="0"/>
              <a:t>Keep up the good work!</a:t>
            </a:r>
          </a:p>
        </p:txBody>
      </p:sp>
    </p:spTree>
    <p:extLst>
      <p:ext uri="{BB962C8B-B14F-4D97-AF65-F5344CB8AC3E}">
        <p14:creationId xmlns:p14="http://schemas.microsoft.com/office/powerpoint/2010/main" val="724107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290A9-740A-A949-877F-641B7C3C9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1A7E3-8C76-2345-AEBD-DAD2FE4D0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14,957 orders in San Francisco, Chicago, and New York from May 1</a:t>
            </a:r>
            <a:r>
              <a:rPr lang="en-US" baseline="30000" dirty="0"/>
              <a:t>st</a:t>
            </a:r>
            <a:r>
              <a:rPr lang="en-US" dirty="0"/>
              <a:t> to Jun 2</a:t>
            </a:r>
            <a:r>
              <a:rPr lang="en-US" baseline="30000" dirty="0"/>
              <a:t>nd</a:t>
            </a:r>
            <a:r>
              <a:rPr lang="en-US" dirty="0"/>
              <a:t>, 2014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Features: region, delivery time, rating, and reported issue</a:t>
            </a:r>
          </a:p>
          <a:p>
            <a:pPr>
              <a:lnSpc>
                <a:spcPct val="120000"/>
              </a:lnSpc>
            </a:pPr>
            <a:r>
              <a:rPr lang="en-US" dirty="0"/>
              <a:t>Goals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Identify market trends and the factors affecting customer satisfactions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Improve Customer Support team staffing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023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211A5-C535-E941-8A75-BAC9476CC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B81D4-BC77-AA4C-924D-487231D2A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4531" cy="4351338"/>
          </a:xfrm>
        </p:spPr>
        <p:txBody>
          <a:bodyPr/>
          <a:lstStyle/>
          <a:p>
            <a:r>
              <a:rPr lang="en-US" dirty="0"/>
              <a:t>San Francisco and Chicago are more established market, and have 7237 and 6430 orders in May 2014</a:t>
            </a:r>
          </a:p>
          <a:p>
            <a:r>
              <a:rPr lang="en-US" dirty="0"/>
              <a:t>New York is a newer market, and has 1290 orders</a:t>
            </a:r>
          </a:p>
          <a:p>
            <a:r>
              <a:rPr lang="en-US" dirty="0"/>
              <a:t>There is a weekly trend in SF and Chicago, not as obvious in NY due to smaller amount of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CDE47A-7D15-9946-8746-A4FACEACDA3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F1B9D0-21FD-574C-A4CC-AD03A08D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386" y="1027905"/>
            <a:ext cx="5337614" cy="514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898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1806-3777-A043-BCC4-3F91DBF4D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C0086-0499-3241-8A4A-5C3C5A532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593" cy="4351338"/>
          </a:xfrm>
        </p:spPr>
        <p:txBody>
          <a:bodyPr/>
          <a:lstStyle/>
          <a:p>
            <a:r>
              <a:rPr lang="en-US" dirty="0"/>
              <a:t>More customer requests on weekends and Monday</a:t>
            </a:r>
          </a:p>
          <a:p>
            <a:r>
              <a:rPr lang="en-US" dirty="0"/>
              <a:t>Wednesday has the lowest amount of orders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7E074-DFC8-4247-9061-C63780205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793" y="1825625"/>
            <a:ext cx="5267063" cy="28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01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1806-3777-A043-BCC4-3F91DBF4D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Daily Circle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C0086-0499-3241-8A4A-5C3C5A532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593" cy="4351338"/>
          </a:xfrm>
        </p:spPr>
        <p:txBody>
          <a:bodyPr/>
          <a:lstStyle/>
          <a:p>
            <a:r>
              <a:rPr lang="en-US" dirty="0"/>
              <a:t>Most orders are delivered between 10am to 9pm</a:t>
            </a:r>
          </a:p>
          <a:p>
            <a:r>
              <a:rPr lang="en-US" dirty="0"/>
              <a:t>On weekdays, there is a peak around 7pm, at which people get home after work</a:t>
            </a:r>
          </a:p>
          <a:p>
            <a:r>
              <a:rPr lang="en-US" dirty="0"/>
              <a:t>On weekends, the deliveries are distributed more evenly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EBB1FF-A31B-4B48-B1F2-2EE07F511AB5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D5F73-85FA-1C49-B18C-5F6916F6F527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136401-761E-D741-8215-FF9CEBC50313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9CCACD-9E57-B147-9FC1-A26759F09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453" y="1690687"/>
            <a:ext cx="5443347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78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99F1-07F4-2640-B0E8-14A6C846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Ratings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880F6-D882-2245-9914-4303BC63C7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10959" cy="4351338"/>
          </a:xfrm>
        </p:spPr>
        <p:txBody>
          <a:bodyPr/>
          <a:lstStyle/>
          <a:p>
            <a:r>
              <a:rPr lang="en-US" dirty="0"/>
              <a:t>About 90% of feedbacks are positive (4 or 5 stars)</a:t>
            </a:r>
          </a:p>
          <a:p>
            <a:r>
              <a:rPr lang="en-US" dirty="0"/>
              <a:t>Neutral and negative ratings (3 stars or lower) are relatively rare</a:t>
            </a:r>
          </a:p>
          <a:p>
            <a:r>
              <a:rPr lang="en-US" dirty="0"/>
              <a:t>Chicago has highest average rating of 4.7, NYC and SF have similar ratings around 4.4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853427-FCF4-4F49-B107-D204A11BF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172" y="407674"/>
            <a:ext cx="3553691" cy="35936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A48722-7EBE-4F41-8268-161000DBC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798" y="3878821"/>
            <a:ext cx="3768437" cy="248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452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295A-749F-1D41-A97B-1E73A7C6E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Ratings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333D4-B39D-9A4F-B3AF-02630416E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8963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SF, the ratings of deliveries before 9am and after 11pm are significantly lower</a:t>
            </a:r>
          </a:p>
          <a:p>
            <a:pPr lvl="1"/>
            <a:r>
              <a:rPr lang="en-US" dirty="0"/>
              <a:t>May be due to late delivery</a:t>
            </a:r>
          </a:p>
          <a:p>
            <a:pPr lvl="1"/>
            <a:r>
              <a:rPr lang="en-US" dirty="0"/>
              <a:t>Some grocery stores close before midnight, which may cause failure of delivery</a:t>
            </a:r>
          </a:p>
          <a:p>
            <a:r>
              <a:rPr lang="en-US" dirty="0"/>
              <a:t>In Chicago and NY, not as many orders are delivered after midnight</a:t>
            </a:r>
          </a:p>
          <a:p>
            <a:pPr lvl="1"/>
            <a:r>
              <a:rPr lang="en-US" dirty="0"/>
              <a:t>Though the deliveries after 11pm also receive lower ratings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9488D9-CB1B-9B4A-A3F1-494CBEC21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055" y="1027906"/>
            <a:ext cx="4786745" cy="539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981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32012-5C6F-1F46-AA64-D3E2BEC27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Reported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1D7AA-01D4-6E41-85CB-318C34F49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95648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The most common issues are wrong item and item damage</a:t>
            </a:r>
          </a:p>
          <a:p>
            <a:pPr lvl="1"/>
            <a:r>
              <a:rPr lang="en-US" dirty="0"/>
              <a:t>Wrong items more often in SF</a:t>
            </a:r>
          </a:p>
          <a:p>
            <a:pPr lvl="1"/>
            <a:r>
              <a:rPr lang="en-US" dirty="0"/>
              <a:t>Item damage more often in NY</a:t>
            </a:r>
          </a:p>
          <a:p>
            <a:r>
              <a:rPr lang="en-US" dirty="0"/>
              <a:t>Many low-rating orders did not specify issue</a:t>
            </a:r>
          </a:p>
          <a:p>
            <a:r>
              <a:rPr lang="en-US" dirty="0"/>
              <a:t>Interestingly, some orders with issues still received 5-stars (possibly due to great customer service)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9DA1048-80A7-2548-BD7C-32D0C040D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224" y="798568"/>
            <a:ext cx="5454576" cy="537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40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D70B5-0BFA-744D-829B-841FABC1B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Reported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A8407-4AE2-664E-9795-C1098789E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dirty="0"/>
              <a:t>Some issues are highly correlated with negative ratings, which may cause customer churn</a:t>
            </a:r>
          </a:p>
          <a:p>
            <a:pPr lvl="1"/>
            <a:r>
              <a:rPr lang="en-US" dirty="0"/>
              <a:t>Wrong item and item damage are most common</a:t>
            </a:r>
          </a:p>
          <a:p>
            <a:pPr lvl="1"/>
            <a:r>
              <a:rPr lang="en-US" dirty="0"/>
              <a:t>When the replacements are poor, ratings get worse</a:t>
            </a:r>
          </a:p>
          <a:p>
            <a:pPr lvl="1"/>
            <a:r>
              <a:rPr lang="en-US" dirty="0"/>
              <a:t>Poor service is impactful on customer satisfaction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F71D8A1-B788-D847-B32E-5E2C4E6D2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7437602"/>
              </p:ext>
            </p:extLst>
          </p:nvPr>
        </p:nvGraphicFramePr>
        <p:xfrm>
          <a:off x="7131052" y="1333771"/>
          <a:ext cx="3852258" cy="43203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34414">
                  <a:extLst>
                    <a:ext uri="{9D8B030D-6E8A-4147-A177-3AD203B41FA5}">
                      <a16:colId xmlns:a16="http://schemas.microsoft.com/office/drawing/2014/main" val="2411536999"/>
                    </a:ext>
                  </a:extLst>
                </a:gridCol>
                <a:gridCol w="914865">
                  <a:extLst>
                    <a:ext uri="{9D8B030D-6E8A-4147-A177-3AD203B41FA5}">
                      <a16:colId xmlns:a16="http://schemas.microsoft.com/office/drawing/2014/main" val="6767226"/>
                    </a:ext>
                  </a:extLst>
                </a:gridCol>
                <a:gridCol w="1502979">
                  <a:extLst>
                    <a:ext uri="{9D8B030D-6E8A-4147-A177-3AD203B41FA5}">
                      <a16:colId xmlns:a16="http://schemas.microsoft.com/office/drawing/2014/main" val="884926000"/>
                    </a:ext>
                  </a:extLst>
                </a:gridCol>
              </a:tblGrid>
              <a:tr h="439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Type of issue 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# of issue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% of bad rating given issue *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4326395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Not issue reported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1045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84616537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Wrong item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374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60%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7804624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Damaged or spoiled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67%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0890693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Item missing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178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64%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93314072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Poor service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129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74%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69459818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Poor replacement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54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82%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30535634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Item charged incorrectly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37166301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Other Order Issue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57%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337431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A7F589F-FA75-4040-8F7A-CD2009CB65F9}"/>
              </a:ext>
            </a:extLst>
          </p:cNvPr>
          <p:cNvSpPr txBox="1"/>
          <p:nvPr/>
        </p:nvSpPr>
        <p:spPr>
          <a:xfrm>
            <a:off x="7131052" y="6176963"/>
            <a:ext cx="2745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* Bad rating: rating 3 or lower </a:t>
            </a:r>
          </a:p>
        </p:txBody>
      </p:sp>
    </p:spTree>
    <p:extLst>
      <p:ext uri="{BB962C8B-B14F-4D97-AF65-F5344CB8AC3E}">
        <p14:creationId xmlns:p14="http://schemas.microsoft.com/office/powerpoint/2010/main" val="2632272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{32A6D9EC-A417-D446-9D91-5F7D910A02BB}tf10001062</Template>
  <TotalTime>878</TotalTime>
  <Words>711</Words>
  <Application>Microsoft Macintosh PowerPoint</Application>
  <PresentationFormat>Widescreen</PresentationFormat>
  <Paragraphs>193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等线</vt:lpstr>
      <vt:lpstr>Arial</vt:lpstr>
      <vt:lpstr>Calibri</vt:lpstr>
      <vt:lpstr>Calibri Light</vt:lpstr>
      <vt:lpstr>Helvetica</vt:lpstr>
      <vt:lpstr>Office Theme</vt:lpstr>
      <vt:lpstr>Instacart Data Challenge</vt:lpstr>
      <vt:lpstr>Context</vt:lpstr>
      <vt:lpstr>Location</vt:lpstr>
      <vt:lpstr>Weekly Pattern</vt:lpstr>
      <vt:lpstr>Daily Circle</vt:lpstr>
      <vt:lpstr>Order Ratings</vt:lpstr>
      <vt:lpstr>Order Ratings</vt:lpstr>
      <vt:lpstr>Issues Reported</vt:lpstr>
      <vt:lpstr>Issues Reported</vt:lpstr>
      <vt:lpstr>Issues Reported</vt:lpstr>
      <vt:lpstr>What’s Next?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Istacart Data Challenge</dc:title>
  <dc:creator>Nathan Zhang</dc:creator>
  <cp:lastModifiedBy>Nathan Zhang</cp:lastModifiedBy>
  <cp:revision>31</cp:revision>
  <dcterms:created xsi:type="dcterms:W3CDTF">2018-05-16T15:44:55Z</dcterms:created>
  <dcterms:modified xsi:type="dcterms:W3CDTF">2018-05-17T06:23:01Z</dcterms:modified>
</cp:coreProperties>
</file>

<file path=docProps/thumbnail.jpeg>
</file>